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libri (MS) Bold" charset="1" panose="020F0702030404030204"/>
      <p:regular r:id="rId23"/>
    </p:embeddedFont>
    <p:embeddedFont>
      <p:font typeface="Calibri (MS)" charset="1" panose="020F0502020204030204"/>
      <p:regular r:id="rId24"/>
    </p:embeddedFont>
    <p:embeddedFont>
      <p:font typeface="DM Sans 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60435"/>
            <a:ext cx="18288000" cy="8826565"/>
          </a:xfrm>
          <a:custGeom>
            <a:avLst/>
            <a:gdLst/>
            <a:ahLst/>
            <a:cxnLst/>
            <a:rect r="r" b="b" t="t" l="l"/>
            <a:pathLst>
              <a:path h="8826565" w="18288000">
                <a:moveTo>
                  <a:pt x="0" y="0"/>
                </a:moveTo>
                <a:lnTo>
                  <a:pt x="18288000" y="0"/>
                </a:lnTo>
                <a:lnTo>
                  <a:pt x="18288000" y="8826565"/>
                </a:lnTo>
                <a:lnTo>
                  <a:pt x="0" y="8826565"/>
                </a:lnTo>
                <a:lnTo>
                  <a:pt x="0" y="0"/>
                </a:lnTo>
                <a:close/>
              </a:path>
            </a:pathLst>
          </a:custGeom>
          <a:blipFill>
            <a:blip r:embed="rId2"/>
            <a:stretch>
              <a:fillRect l="0" t="-24082" r="0" b="-14046"/>
            </a:stretch>
          </a:blipFill>
        </p:spPr>
      </p:sp>
      <p:sp>
        <p:nvSpPr>
          <p:cNvPr name="TextBox 3" id="3"/>
          <p:cNvSpPr txBox="true"/>
          <p:nvPr/>
        </p:nvSpPr>
        <p:spPr>
          <a:xfrm rot="0">
            <a:off x="1028700" y="460309"/>
            <a:ext cx="16360351" cy="1809750"/>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PREDICTIVE MODELING FOR CAR INSURANCE CLAIM</a:t>
            </a:r>
          </a:p>
          <a:p>
            <a:pPr algn="ctr">
              <a:lnSpc>
                <a:spcPts val="68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854" y="902736"/>
            <a:ext cx="13659508" cy="4720746"/>
          </a:xfrm>
          <a:custGeom>
            <a:avLst/>
            <a:gdLst/>
            <a:ahLst/>
            <a:cxnLst/>
            <a:rect r="r" b="b" t="t" l="l"/>
            <a:pathLst>
              <a:path h="4720746" w="13659508">
                <a:moveTo>
                  <a:pt x="0" y="0"/>
                </a:moveTo>
                <a:lnTo>
                  <a:pt x="13659508" y="0"/>
                </a:lnTo>
                <a:lnTo>
                  <a:pt x="13659508" y="4720746"/>
                </a:lnTo>
                <a:lnTo>
                  <a:pt x="0" y="4720746"/>
                </a:lnTo>
                <a:lnTo>
                  <a:pt x="0" y="0"/>
                </a:lnTo>
                <a:close/>
              </a:path>
            </a:pathLst>
          </a:custGeom>
          <a:blipFill>
            <a:blip r:embed="rId2"/>
            <a:stretch>
              <a:fillRect l="0" t="0" r="0" b="0"/>
            </a:stretch>
          </a:blipFill>
        </p:spPr>
      </p:sp>
      <p:sp>
        <p:nvSpPr>
          <p:cNvPr name="Freeform 3" id="3"/>
          <p:cNvSpPr/>
          <p:nvPr/>
        </p:nvSpPr>
        <p:spPr>
          <a:xfrm flipH="false" flipV="false" rot="0">
            <a:off x="4616699" y="5623482"/>
            <a:ext cx="13671301" cy="4572411"/>
          </a:xfrm>
          <a:custGeom>
            <a:avLst/>
            <a:gdLst/>
            <a:ahLst/>
            <a:cxnLst/>
            <a:rect r="r" b="b" t="t" l="l"/>
            <a:pathLst>
              <a:path h="4572411" w="13671301">
                <a:moveTo>
                  <a:pt x="0" y="0"/>
                </a:moveTo>
                <a:lnTo>
                  <a:pt x="13671301" y="0"/>
                </a:lnTo>
                <a:lnTo>
                  <a:pt x="13671301" y="4572411"/>
                </a:lnTo>
                <a:lnTo>
                  <a:pt x="0" y="4572411"/>
                </a:lnTo>
                <a:lnTo>
                  <a:pt x="0" y="0"/>
                </a:lnTo>
                <a:close/>
              </a:path>
            </a:pathLst>
          </a:custGeom>
          <a:blipFill>
            <a:blip r:embed="rId3"/>
            <a:stretch>
              <a:fillRect l="0" t="0" r="0" b="-2754"/>
            </a:stretch>
          </a:blipFill>
        </p:spPr>
      </p:sp>
      <p:sp>
        <p:nvSpPr>
          <p:cNvPr name="TextBox 4" id="4"/>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BIVARIATE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998" y="902736"/>
            <a:ext cx="16955389" cy="7997292"/>
          </a:xfrm>
          <a:custGeom>
            <a:avLst/>
            <a:gdLst/>
            <a:ahLst/>
            <a:cxnLst/>
            <a:rect r="r" b="b" t="t" l="l"/>
            <a:pathLst>
              <a:path h="7997292" w="16955389">
                <a:moveTo>
                  <a:pt x="0" y="0"/>
                </a:moveTo>
                <a:lnTo>
                  <a:pt x="16955389" y="0"/>
                </a:lnTo>
                <a:lnTo>
                  <a:pt x="16955389" y="7997292"/>
                </a:lnTo>
                <a:lnTo>
                  <a:pt x="0" y="7997292"/>
                </a:lnTo>
                <a:lnTo>
                  <a:pt x="0" y="0"/>
                </a:lnTo>
                <a:close/>
              </a:path>
            </a:pathLst>
          </a:custGeom>
          <a:blipFill>
            <a:blip r:embed="rId2"/>
            <a:stretch>
              <a:fillRect l="0" t="0" r="0" b="0"/>
            </a:stretch>
          </a:blipFill>
        </p:spPr>
      </p:sp>
      <p:sp>
        <p:nvSpPr>
          <p:cNvPr name="Freeform 3" id="3"/>
          <p:cNvSpPr/>
          <p:nvPr/>
        </p:nvSpPr>
        <p:spPr>
          <a:xfrm flipH="false" flipV="false" rot="0">
            <a:off x="3296981" y="8900028"/>
            <a:ext cx="12751888" cy="2545482"/>
          </a:xfrm>
          <a:custGeom>
            <a:avLst/>
            <a:gdLst/>
            <a:ahLst/>
            <a:cxnLst/>
            <a:rect r="r" b="b" t="t" l="l"/>
            <a:pathLst>
              <a:path h="2545482" w="12751888">
                <a:moveTo>
                  <a:pt x="0" y="0"/>
                </a:moveTo>
                <a:lnTo>
                  <a:pt x="12751888" y="0"/>
                </a:lnTo>
                <a:lnTo>
                  <a:pt x="12751888" y="2545483"/>
                </a:lnTo>
                <a:lnTo>
                  <a:pt x="0" y="2545483"/>
                </a:lnTo>
                <a:lnTo>
                  <a:pt x="0" y="0"/>
                </a:lnTo>
                <a:close/>
              </a:path>
            </a:pathLst>
          </a:custGeom>
          <a:blipFill>
            <a:blip r:embed="rId3"/>
            <a:stretch>
              <a:fillRect l="0" t="0" r="0" b="0"/>
            </a:stretch>
          </a:blipFill>
        </p:spPr>
      </p:sp>
      <p:sp>
        <p:nvSpPr>
          <p:cNvPr name="TextBox 4" id="4"/>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CORRELATION</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320607" cy="6464456"/>
          </a:xfrm>
          <a:custGeom>
            <a:avLst/>
            <a:gdLst/>
            <a:ahLst/>
            <a:cxnLst/>
            <a:rect r="r" b="b" t="t" l="l"/>
            <a:pathLst>
              <a:path h="6464456" w="9320607">
                <a:moveTo>
                  <a:pt x="0" y="0"/>
                </a:moveTo>
                <a:lnTo>
                  <a:pt x="9320607" y="0"/>
                </a:lnTo>
                <a:lnTo>
                  <a:pt x="9320607" y="6464456"/>
                </a:lnTo>
                <a:lnTo>
                  <a:pt x="0" y="6464456"/>
                </a:lnTo>
                <a:lnTo>
                  <a:pt x="0" y="0"/>
                </a:lnTo>
                <a:close/>
              </a:path>
            </a:pathLst>
          </a:custGeom>
          <a:blipFill>
            <a:blip r:embed="rId2"/>
            <a:stretch>
              <a:fillRect l="0" t="0" r="0" b="0"/>
            </a:stretch>
          </a:blipFill>
        </p:spPr>
      </p:sp>
      <p:sp>
        <p:nvSpPr>
          <p:cNvPr name="Freeform 3" id="3"/>
          <p:cNvSpPr/>
          <p:nvPr/>
        </p:nvSpPr>
        <p:spPr>
          <a:xfrm flipH="false" flipV="false" rot="0">
            <a:off x="1669707" y="6464456"/>
            <a:ext cx="6484397" cy="1819815"/>
          </a:xfrm>
          <a:custGeom>
            <a:avLst/>
            <a:gdLst/>
            <a:ahLst/>
            <a:cxnLst/>
            <a:rect r="r" b="b" t="t" l="l"/>
            <a:pathLst>
              <a:path h="1819815" w="6484397">
                <a:moveTo>
                  <a:pt x="0" y="0"/>
                </a:moveTo>
                <a:lnTo>
                  <a:pt x="6484397" y="0"/>
                </a:lnTo>
                <a:lnTo>
                  <a:pt x="6484397" y="1819814"/>
                </a:lnTo>
                <a:lnTo>
                  <a:pt x="0" y="1819814"/>
                </a:lnTo>
                <a:lnTo>
                  <a:pt x="0" y="0"/>
                </a:lnTo>
                <a:close/>
              </a:path>
            </a:pathLst>
          </a:custGeom>
          <a:blipFill>
            <a:blip r:embed="rId3"/>
            <a:stretch>
              <a:fillRect l="0" t="0" r="0" b="0"/>
            </a:stretch>
          </a:blipFill>
        </p:spPr>
      </p:sp>
      <p:sp>
        <p:nvSpPr>
          <p:cNvPr name="Freeform 4" id="4"/>
          <p:cNvSpPr/>
          <p:nvPr/>
        </p:nvSpPr>
        <p:spPr>
          <a:xfrm flipH="false" flipV="false" rot="0">
            <a:off x="9320607" y="2623404"/>
            <a:ext cx="8967393" cy="5826990"/>
          </a:xfrm>
          <a:custGeom>
            <a:avLst/>
            <a:gdLst/>
            <a:ahLst/>
            <a:cxnLst/>
            <a:rect r="r" b="b" t="t" l="l"/>
            <a:pathLst>
              <a:path h="5826990" w="8967393">
                <a:moveTo>
                  <a:pt x="0" y="0"/>
                </a:moveTo>
                <a:lnTo>
                  <a:pt x="8967393" y="0"/>
                </a:lnTo>
                <a:lnTo>
                  <a:pt x="8967393" y="5826991"/>
                </a:lnTo>
                <a:lnTo>
                  <a:pt x="0" y="5826991"/>
                </a:lnTo>
                <a:lnTo>
                  <a:pt x="0" y="0"/>
                </a:lnTo>
                <a:close/>
              </a:path>
            </a:pathLst>
          </a:custGeom>
          <a:blipFill>
            <a:blip r:embed="rId4"/>
            <a:stretch>
              <a:fillRect l="0" t="0" r="0" b="0"/>
            </a:stretch>
          </a:blipFill>
        </p:spPr>
      </p:sp>
      <p:sp>
        <p:nvSpPr>
          <p:cNvPr name="Freeform 5" id="5"/>
          <p:cNvSpPr/>
          <p:nvPr/>
        </p:nvSpPr>
        <p:spPr>
          <a:xfrm flipH="false" flipV="false" rot="0">
            <a:off x="11066123" y="8450395"/>
            <a:ext cx="5825406" cy="1722929"/>
          </a:xfrm>
          <a:custGeom>
            <a:avLst/>
            <a:gdLst/>
            <a:ahLst/>
            <a:cxnLst/>
            <a:rect r="r" b="b" t="t" l="l"/>
            <a:pathLst>
              <a:path h="1722929" w="5825406">
                <a:moveTo>
                  <a:pt x="0" y="0"/>
                </a:moveTo>
                <a:lnTo>
                  <a:pt x="5825405" y="0"/>
                </a:lnTo>
                <a:lnTo>
                  <a:pt x="5825405" y="1722929"/>
                </a:lnTo>
                <a:lnTo>
                  <a:pt x="0" y="1722929"/>
                </a:lnTo>
                <a:lnTo>
                  <a:pt x="0" y="0"/>
                </a:lnTo>
                <a:close/>
              </a:path>
            </a:pathLst>
          </a:custGeom>
          <a:blipFill>
            <a:blip r:embed="rId5"/>
            <a:stretch>
              <a:fillRect l="0" t="0" r="0" b="-7311"/>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1708" y="1553853"/>
            <a:ext cx="14885352" cy="8062899"/>
          </a:xfrm>
          <a:custGeom>
            <a:avLst/>
            <a:gdLst/>
            <a:ahLst/>
            <a:cxnLst/>
            <a:rect r="r" b="b" t="t" l="l"/>
            <a:pathLst>
              <a:path h="8062899" w="14885352">
                <a:moveTo>
                  <a:pt x="0" y="0"/>
                </a:moveTo>
                <a:lnTo>
                  <a:pt x="14885352" y="0"/>
                </a:lnTo>
                <a:lnTo>
                  <a:pt x="14885352" y="8062899"/>
                </a:lnTo>
                <a:lnTo>
                  <a:pt x="0" y="8062899"/>
                </a:lnTo>
                <a:lnTo>
                  <a:pt x="0" y="0"/>
                </a:lnTo>
                <a:close/>
              </a:path>
            </a:pathLst>
          </a:custGeom>
          <a:blipFill>
            <a:blip r:embed="rId2"/>
            <a:stretch>
              <a:fillRect l="0" t="0" r="0" b="0"/>
            </a:stretch>
          </a:blipFill>
        </p:spPr>
      </p:sp>
      <p:sp>
        <p:nvSpPr>
          <p:cNvPr name="TextBox 3" id="3"/>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TARGET FEATURE AFTER IMBALANCE TREATMENT</a:t>
            </a:r>
          </a:p>
        </p:txBody>
      </p:sp>
      <p:sp>
        <p:nvSpPr>
          <p:cNvPr name="Freeform 4" id="4"/>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694" y="2538020"/>
            <a:ext cx="8850306" cy="5351751"/>
          </a:xfrm>
          <a:custGeom>
            <a:avLst/>
            <a:gdLst/>
            <a:ahLst/>
            <a:cxnLst/>
            <a:rect r="r" b="b" t="t" l="l"/>
            <a:pathLst>
              <a:path h="5351751" w="8850306">
                <a:moveTo>
                  <a:pt x="0" y="0"/>
                </a:moveTo>
                <a:lnTo>
                  <a:pt x="8850306" y="0"/>
                </a:lnTo>
                <a:lnTo>
                  <a:pt x="8850306" y="5351750"/>
                </a:lnTo>
                <a:lnTo>
                  <a:pt x="0" y="5351750"/>
                </a:lnTo>
                <a:lnTo>
                  <a:pt x="0" y="0"/>
                </a:lnTo>
                <a:close/>
              </a:path>
            </a:pathLst>
          </a:custGeom>
          <a:blipFill>
            <a:blip r:embed="rId2"/>
            <a:stretch>
              <a:fillRect l="0" t="0" r="0" b="0"/>
            </a:stretch>
          </a:blipFill>
        </p:spPr>
      </p:sp>
      <p:sp>
        <p:nvSpPr>
          <p:cNvPr name="Freeform 3" id="3"/>
          <p:cNvSpPr/>
          <p:nvPr/>
        </p:nvSpPr>
        <p:spPr>
          <a:xfrm flipH="false" flipV="false" rot="0">
            <a:off x="9554124" y="2074111"/>
            <a:ext cx="8310755" cy="6564800"/>
          </a:xfrm>
          <a:custGeom>
            <a:avLst/>
            <a:gdLst/>
            <a:ahLst/>
            <a:cxnLst/>
            <a:rect r="r" b="b" t="t" l="l"/>
            <a:pathLst>
              <a:path h="6564800" w="8310755">
                <a:moveTo>
                  <a:pt x="0" y="0"/>
                </a:moveTo>
                <a:lnTo>
                  <a:pt x="8310755" y="0"/>
                </a:lnTo>
                <a:lnTo>
                  <a:pt x="8310755" y="6564800"/>
                </a:lnTo>
                <a:lnTo>
                  <a:pt x="0" y="6564800"/>
                </a:lnTo>
                <a:lnTo>
                  <a:pt x="0" y="0"/>
                </a:lnTo>
                <a:close/>
              </a:path>
            </a:pathLst>
          </a:custGeom>
          <a:blipFill>
            <a:blip r:embed="rId3"/>
            <a:stretch>
              <a:fillRect l="0" t="0" r="-6629" b="0"/>
            </a:stretch>
          </a:blipFill>
        </p:spPr>
      </p:sp>
      <p:sp>
        <p:nvSpPr>
          <p:cNvPr name="TextBox 4" id="4"/>
          <p:cNvSpPr txBox="true"/>
          <p:nvPr/>
        </p:nvSpPr>
        <p:spPr>
          <a:xfrm rot="0">
            <a:off x="730998" y="85725"/>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PERFORMANCE EVALUATION </a:t>
            </a:r>
          </a:p>
        </p:txBody>
      </p:sp>
      <p:sp>
        <p:nvSpPr>
          <p:cNvPr name="TextBox 5" id="5"/>
          <p:cNvSpPr txBox="true"/>
          <p:nvPr/>
        </p:nvSpPr>
        <p:spPr>
          <a:xfrm rot="0">
            <a:off x="0" y="1740095"/>
            <a:ext cx="9554124" cy="553731"/>
          </a:xfrm>
          <a:prstGeom prst="rect">
            <a:avLst/>
          </a:prstGeom>
        </p:spPr>
        <p:txBody>
          <a:bodyPr anchor="t" rtlCol="false" tIns="0" lIns="0" bIns="0" rIns="0">
            <a:spAutoFit/>
          </a:bodyPr>
          <a:lstStyle/>
          <a:p>
            <a:pPr algn="ctr">
              <a:lnSpc>
                <a:spcPts val="4029"/>
              </a:lnSpc>
            </a:pPr>
            <a:r>
              <a:rPr lang="en-US" sz="2919" spc="61">
                <a:solidFill>
                  <a:srgbClr val="231F20"/>
                </a:solidFill>
                <a:latin typeface="Calibri (MS) Bold"/>
                <a:ea typeface="Calibri (MS) Bold"/>
                <a:cs typeface="Calibri (MS) Bold"/>
                <a:sym typeface="Calibri (MS) Bold"/>
              </a:rPr>
              <a:t>TRAIN &amp; TEST ACCURACY</a:t>
            </a:r>
          </a:p>
        </p:txBody>
      </p:sp>
      <p:sp>
        <p:nvSpPr>
          <p:cNvPr name="Freeform 6" id="6"/>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133" y="1757436"/>
            <a:ext cx="9626608" cy="5673203"/>
          </a:xfrm>
          <a:custGeom>
            <a:avLst/>
            <a:gdLst/>
            <a:ahLst/>
            <a:cxnLst/>
            <a:rect r="r" b="b" t="t" l="l"/>
            <a:pathLst>
              <a:path h="5673203" w="9626608">
                <a:moveTo>
                  <a:pt x="0" y="0"/>
                </a:moveTo>
                <a:lnTo>
                  <a:pt x="9626608" y="0"/>
                </a:lnTo>
                <a:lnTo>
                  <a:pt x="9626608" y="5673204"/>
                </a:lnTo>
                <a:lnTo>
                  <a:pt x="0" y="5673204"/>
                </a:lnTo>
                <a:lnTo>
                  <a:pt x="0" y="0"/>
                </a:lnTo>
                <a:close/>
              </a:path>
            </a:pathLst>
          </a:custGeom>
          <a:blipFill>
            <a:blip r:embed="rId2"/>
            <a:stretch>
              <a:fillRect l="0" t="0" r="0" b="-5724"/>
            </a:stretch>
          </a:blipFill>
        </p:spPr>
      </p:sp>
      <p:sp>
        <p:nvSpPr>
          <p:cNvPr name="TextBox 3" id="3"/>
          <p:cNvSpPr txBox="true"/>
          <p:nvPr/>
        </p:nvSpPr>
        <p:spPr>
          <a:xfrm rot="0">
            <a:off x="730998" y="85725"/>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PERFORMANCE EVALUATION </a:t>
            </a:r>
          </a:p>
        </p:txBody>
      </p:sp>
      <p:sp>
        <p:nvSpPr>
          <p:cNvPr name="TextBox 4" id="4"/>
          <p:cNvSpPr txBox="true"/>
          <p:nvPr/>
        </p:nvSpPr>
        <p:spPr>
          <a:xfrm rot="0">
            <a:off x="9748741" y="2299480"/>
            <a:ext cx="8244265" cy="1790252"/>
          </a:xfrm>
          <a:prstGeom prst="rect">
            <a:avLst/>
          </a:prstGeom>
        </p:spPr>
        <p:txBody>
          <a:bodyPr anchor="t" rtlCol="false" tIns="0" lIns="0" bIns="0" rIns="0">
            <a:spAutoFit/>
          </a:bodyPr>
          <a:lstStyle/>
          <a:p>
            <a:pPr algn="l" marL="543977" indent="-271989" lvl="1">
              <a:lnSpc>
                <a:spcPts val="3477"/>
              </a:lnSpc>
              <a:buFont typeface="Arial"/>
              <a:buChar char="•"/>
            </a:pPr>
            <a:r>
              <a:rPr lang="en-US" sz="2519" spc="52">
                <a:solidFill>
                  <a:srgbClr val="231F20"/>
                </a:solidFill>
                <a:latin typeface="Calibri (MS)"/>
                <a:ea typeface="Calibri (MS)"/>
                <a:cs typeface="Calibri (MS)"/>
                <a:sym typeface="Calibri (MS)"/>
              </a:rPr>
              <a:t>After applying CV, the best performing models are Decision Tree, Random forest, Gradient boost, Xgboost</a:t>
            </a:r>
          </a:p>
          <a:p>
            <a:pPr algn="l" marL="543977" indent="-271989" lvl="1">
              <a:lnSpc>
                <a:spcPts val="3477"/>
              </a:lnSpc>
              <a:buFont typeface="Arial"/>
              <a:buChar char="•"/>
            </a:pPr>
            <a:r>
              <a:rPr lang="en-US" sz="2519" spc="52">
                <a:solidFill>
                  <a:srgbClr val="231F20"/>
                </a:solidFill>
                <a:latin typeface="Calibri (MS)"/>
                <a:ea typeface="Calibri (MS)"/>
                <a:cs typeface="Calibri (MS)"/>
                <a:sym typeface="Calibri (MS)"/>
              </a:rPr>
              <a:t>Hyper parameter tuning to be done on those best models</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86279"/>
            <a:ext cx="16230600" cy="3273835"/>
          </a:xfrm>
          <a:custGeom>
            <a:avLst/>
            <a:gdLst/>
            <a:ahLst/>
            <a:cxnLst/>
            <a:rect r="r" b="b" t="t" l="l"/>
            <a:pathLst>
              <a:path h="3273835" w="16230600">
                <a:moveTo>
                  <a:pt x="0" y="0"/>
                </a:moveTo>
                <a:lnTo>
                  <a:pt x="16230600" y="0"/>
                </a:lnTo>
                <a:lnTo>
                  <a:pt x="16230600" y="3273835"/>
                </a:lnTo>
                <a:lnTo>
                  <a:pt x="0" y="3273835"/>
                </a:lnTo>
                <a:lnTo>
                  <a:pt x="0" y="0"/>
                </a:lnTo>
                <a:close/>
              </a:path>
            </a:pathLst>
          </a:custGeom>
          <a:blipFill>
            <a:blip r:embed="rId2"/>
            <a:stretch>
              <a:fillRect l="0" t="0" r="0" b="0"/>
            </a:stretch>
          </a:blipFill>
        </p:spPr>
      </p:sp>
      <p:sp>
        <p:nvSpPr>
          <p:cNvPr name="TextBox 3" id="3"/>
          <p:cNvSpPr txBox="true"/>
          <p:nvPr/>
        </p:nvSpPr>
        <p:spPr>
          <a:xfrm rot="0">
            <a:off x="730998" y="85725"/>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PERFORMANCE COMPARISION</a:t>
            </a:r>
          </a:p>
        </p:txBody>
      </p:sp>
      <p:sp>
        <p:nvSpPr>
          <p:cNvPr name="TextBox 4" id="4"/>
          <p:cNvSpPr txBox="true"/>
          <p:nvPr/>
        </p:nvSpPr>
        <p:spPr>
          <a:xfrm rot="0">
            <a:off x="1183221" y="5884572"/>
            <a:ext cx="14773374" cy="1780109"/>
          </a:xfrm>
          <a:prstGeom prst="rect">
            <a:avLst/>
          </a:prstGeom>
        </p:spPr>
        <p:txBody>
          <a:bodyPr anchor="t" rtlCol="false" tIns="0" lIns="0" bIns="0" rIns="0">
            <a:spAutoFit/>
          </a:bodyPr>
          <a:lstStyle/>
          <a:p>
            <a:pPr algn="l" marL="543977" indent="-271989" lvl="1">
              <a:lnSpc>
                <a:spcPts val="3477"/>
              </a:lnSpc>
              <a:buFont typeface="Arial"/>
              <a:buChar char="•"/>
            </a:pPr>
            <a:r>
              <a:rPr lang="en-US" sz="2519" spc="52">
                <a:solidFill>
                  <a:srgbClr val="231F20"/>
                </a:solidFill>
                <a:latin typeface="Calibri (MS) Bold"/>
                <a:ea typeface="Calibri (MS) Bold"/>
                <a:cs typeface="Calibri (MS) Bold"/>
                <a:sym typeface="Calibri (MS) Bold"/>
              </a:rPr>
              <a:t>With Gradient Boosting, the model has achieved the best results with an accuracy of 95%, Precision of 99% which means that my model is very good at correctly identifying positive instances (true positives) out of all instances that it predicted as positive which is very important aspect for risk management for the insurance company</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2"/>
            <a:stretch>
              <a:fillRect l="0" t="0" r="0" b="0"/>
            </a:stretch>
          </a:blipFill>
        </p:spPr>
      </p:sp>
      <p:sp>
        <p:nvSpPr>
          <p:cNvPr name="TextBox 3" id="3"/>
          <p:cNvSpPr txBox="true"/>
          <p:nvPr/>
        </p:nvSpPr>
        <p:spPr>
          <a:xfrm rot="0">
            <a:off x="898949" y="3824586"/>
            <a:ext cx="16360351" cy="1029082"/>
          </a:xfrm>
          <a:prstGeom prst="rect">
            <a:avLst/>
          </a:prstGeom>
        </p:spPr>
        <p:txBody>
          <a:bodyPr anchor="t" rtlCol="false" tIns="0" lIns="0" bIns="0" rIns="0">
            <a:spAutoFit/>
          </a:bodyPr>
          <a:lstStyle/>
          <a:p>
            <a:pPr algn="ctr">
              <a:lnSpc>
                <a:spcPts val="7451"/>
              </a:lnSpc>
            </a:pPr>
            <a:r>
              <a:rPr lang="en-US" sz="5399" spc="113">
                <a:solidFill>
                  <a:srgbClr val="231F20"/>
                </a:solidFill>
                <a:latin typeface="Calibri (MS) Bold"/>
                <a:ea typeface="Calibri (MS) Bold"/>
                <a:cs typeface="Calibri (MS) Bold"/>
                <a:sym typeface="Calibri (M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2"/>
            <a:stretch>
              <a:fillRect l="0" t="0" r="0" b="0"/>
            </a:stretch>
          </a:blipFill>
        </p:spPr>
      </p:sp>
      <p:sp>
        <p:nvSpPr>
          <p:cNvPr name="Freeform 3" id="3"/>
          <p:cNvSpPr/>
          <p:nvPr/>
        </p:nvSpPr>
        <p:spPr>
          <a:xfrm flipH="false" flipV="false" rot="0">
            <a:off x="11993590" y="2333597"/>
            <a:ext cx="5750608" cy="4160927"/>
          </a:xfrm>
          <a:custGeom>
            <a:avLst/>
            <a:gdLst/>
            <a:ahLst/>
            <a:cxnLst/>
            <a:rect r="r" b="b" t="t" l="l"/>
            <a:pathLst>
              <a:path h="4160927" w="5750608">
                <a:moveTo>
                  <a:pt x="0" y="0"/>
                </a:moveTo>
                <a:lnTo>
                  <a:pt x="5750608" y="0"/>
                </a:lnTo>
                <a:lnTo>
                  <a:pt x="5750608" y="4160926"/>
                </a:lnTo>
                <a:lnTo>
                  <a:pt x="0" y="4160926"/>
                </a:lnTo>
                <a:lnTo>
                  <a:pt x="0" y="0"/>
                </a:lnTo>
                <a:close/>
              </a:path>
            </a:pathLst>
          </a:custGeom>
          <a:blipFill>
            <a:blip r:embed="rId3"/>
            <a:stretch>
              <a:fillRect l="0" t="-7568" r="0" b="-30636"/>
            </a:stretch>
          </a:blipFill>
        </p:spPr>
      </p:sp>
      <p:sp>
        <p:nvSpPr>
          <p:cNvPr name="TextBox 4" id="4"/>
          <p:cNvSpPr txBox="true"/>
          <p:nvPr/>
        </p:nvSpPr>
        <p:spPr>
          <a:xfrm rot="0">
            <a:off x="1028700" y="46030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BUSINESS PROBLEM STATEMENT</a:t>
            </a:r>
          </a:p>
        </p:txBody>
      </p:sp>
      <p:sp>
        <p:nvSpPr>
          <p:cNvPr name="TextBox 5" id="5"/>
          <p:cNvSpPr txBox="true"/>
          <p:nvPr/>
        </p:nvSpPr>
        <p:spPr>
          <a:xfrm rot="0">
            <a:off x="155443" y="3143250"/>
            <a:ext cx="11863861" cy="2295525"/>
          </a:xfrm>
          <a:prstGeom prst="rect">
            <a:avLst/>
          </a:prstGeom>
        </p:spPr>
        <p:txBody>
          <a:bodyPr anchor="t" rtlCol="false" tIns="0" lIns="0" bIns="0" rIns="0">
            <a:spAutoFit/>
          </a:bodyPr>
          <a:lstStyle/>
          <a:p>
            <a:pPr algn="l">
              <a:lnSpc>
                <a:spcPts val="3566"/>
              </a:lnSpc>
              <a:spcBef>
                <a:spcPct val="0"/>
              </a:spcBef>
            </a:pPr>
            <a:r>
              <a:rPr lang="en-US" sz="2971">
                <a:solidFill>
                  <a:srgbClr val="231F20"/>
                </a:solidFill>
                <a:latin typeface="Calibri (MS)"/>
                <a:ea typeface="Calibri (MS)"/>
                <a:cs typeface="Calibri (MS)"/>
                <a:sym typeface="Calibri (MS)"/>
              </a:rPr>
              <a:t>Develop a predictive model that assesses the claim probability for car insurance policies. The objective would be to understand the factors that influence claim frequency and severity in the period of six months and enable insurance companies to better assess risk and determine appropriate premiums for policyholders.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824" y="2160051"/>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0" y="5491117"/>
            <a:ext cx="17781825"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06056" y="5240576"/>
            <a:ext cx="501082" cy="501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0" y="5736705"/>
            <a:ext cx="3204526" cy="734315"/>
          </a:xfrm>
          <a:prstGeom prst="rect">
            <a:avLst/>
          </a:prstGeom>
        </p:spPr>
        <p:txBody>
          <a:bodyPr anchor="t" rtlCol="false" tIns="0" lIns="0" bIns="0" rIns="0">
            <a:spAutoFit/>
          </a:bodyPr>
          <a:lstStyle/>
          <a:p>
            <a:pPr algn="ctr">
              <a:lnSpc>
                <a:spcPts val="2821"/>
              </a:lnSpc>
            </a:pPr>
            <a:r>
              <a:rPr lang="en-US" sz="2044" spc="55">
                <a:solidFill>
                  <a:srgbClr val="231F20"/>
                </a:solidFill>
                <a:latin typeface="Calibri (MS) Bold"/>
                <a:ea typeface="Calibri (MS) Bold"/>
                <a:cs typeface="Calibri (MS) Bold"/>
                <a:sym typeface="Calibri (MS) Bold"/>
              </a:rPr>
              <a:t>Data Collection for Machine Learning</a:t>
            </a:r>
          </a:p>
        </p:txBody>
      </p:sp>
      <p:sp>
        <p:nvSpPr>
          <p:cNvPr name="TextBox 8" id="8"/>
          <p:cNvSpPr txBox="true"/>
          <p:nvPr/>
        </p:nvSpPr>
        <p:spPr>
          <a:xfrm rot="0">
            <a:off x="442824" y="2377299"/>
            <a:ext cx="2027545" cy="689048"/>
          </a:xfrm>
          <a:prstGeom prst="rect">
            <a:avLst/>
          </a:prstGeom>
        </p:spPr>
        <p:txBody>
          <a:bodyPr anchor="t" rtlCol="false" tIns="0" lIns="0" bIns="0" rIns="0">
            <a:spAutoFit/>
          </a:bodyPr>
          <a:lstStyle/>
          <a:p>
            <a:pPr algn="ctr">
              <a:lnSpc>
                <a:spcPts val="5553"/>
              </a:lnSpc>
            </a:pPr>
            <a:r>
              <a:rPr lang="en-US" sz="4024" spc="394">
                <a:solidFill>
                  <a:srgbClr val="FFFBFB"/>
                </a:solidFill>
                <a:latin typeface="DM Sans Bold"/>
                <a:ea typeface="DM Sans Bold"/>
                <a:cs typeface="DM Sans Bold"/>
                <a:sym typeface="DM Sans Bold"/>
              </a:rPr>
              <a:t>01</a:t>
            </a:r>
          </a:p>
        </p:txBody>
      </p:sp>
      <p:sp>
        <p:nvSpPr>
          <p:cNvPr name="Freeform 9" id="9"/>
          <p:cNvSpPr/>
          <p:nvPr/>
        </p:nvSpPr>
        <p:spPr>
          <a:xfrm flipH="false" flipV="false" rot="0">
            <a:off x="3410989" y="216005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146878" y="5240576"/>
            <a:ext cx="501082" cy="5010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3383646" y="2378175"/>
            <a:ext cx="2027545" cy="688172"/>
          </a:xfrm>
          <a:prstGeom prst="rect">
            <a:avLst/>
          </a:prstGeom>
        </p:spPr>
        <p:txBody>
          <a:bodyPr anchor="t" rtlCol="false" tIns="0" lIns="0" bIns="0" rIns="0">
            <a:spAutoFit/>
          </a:bodyPr>
          <a:lstStyle/>
          <a:p>
            <a:pPr algn="ctr" marL="0" indent="0" lvl="1">
              <a:lnSpc>
                <a:spcPts val="5553"/>
              </a:lnSpc>
              <a:spcBef>
                <a:spcPct val="0"/>
              </a:spcBef>
            </a:pPr>
            <a:r>
              <a:rPr lang="en-US" sz="4024" spc="394" strike="noStrike" u="none">
                <a:solidFill>
                  <a:srgbClr val="FFFBFB"/>
                </a:solidFill>
                <a:latin typeface="DM Sans Bold"/>
                <a:ea typeface="DM Sans Bold"/>
                <a:cs typeface="DM Sans Bold"/>
                <a:sym typeface="DM Sans Bold"/>
              </a:rPr>
              <a:t>02</a:t>
            </a:r>
          </a:p>
        </p:txBody>
      </p:sp>
      <p:sp>
        <p:nvSpPr>
          <p:cNvPr name="Freeform 14" id="14"/>
          <p:cNvSpPr/>
          <p:nvPr/>
        </p:nvSpPr>
        <p:spPr>
          <a:xfrm flipH="false" flipV="false" rot="0">
            <a:off x="6572009" y="2248667"/>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7335241" y="5240576"/>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6592503" y="2377299"/>
            <a:ext cx="2027545" cy="688172"/>
          </a:xfrm>
          <a:prstGeom prst="rect">
            <a:avLst/>
          </a:prstGeom>
        </p:spPr>
        <p:txBody>
          <a:bodyPr anchor="t" rtlCol="false" tIns="0" lIns="0" bIns="0" rIns="0">
            <a:spAutoFit/>
          </a:bodyPr>
          <a:lstStyle/>
          <a:p>
            <a:pPr algn="ctr" marL="0" indent="0" lvl="1">
              <a:lnSpc>
                <a:spcPts val="5553"/>
              </a:lnSpc>
              <a:spcBef>
                <a:spcPct val="0"/>
              </a:spcBef>
            </a:pPr>
            <a:r>
              <a:rPr lang="en-US" sz="4024" spc="394" strike="noStrike" u="none">
                <a:solidFill>
                  <a:srgbClr val="FFFBFB"/>
                </a:solidFill>
                <a:latin typeface="DM Sans Bold"/>
                <a:ea typeface="DM Sans Bold"/>
                <a:cs typeface="DM Sans Bold"/>
                <a:sym typeface="DM Sans Bold"/>
              </a:rPr>
              <a:t>03</a:t>
            </a:r>
          </a:p>
        </p:txBody>
      </p:sp>
      <p:sp>
        <p:nvSpPr>
          <p:cNvPr name="Freeform 19" id="19"/>
          <p:cNvSpPr/>
          <p:nvPr/>
        </p:nvSpPr>
        <p:spPr>
          <a:xfrm flipH="false" flipV="false" rot="0">
            <a:off x="9758062" y="2248667"/>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0521294" y="5240576"/>
            <a:ext cx="501082" cy="50108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3" id="23"/>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ea typeface="DM Sans Bold"/>
                <a:cs typeface="DM Sans Bold"/>
                <a:sym typeface="DM Sans Bold"/>
              </a:rPr>
              <a:t>04</a:t>
            </a:r>
          </a:p>
        </p:txBody>
      </p:sp>
      <p:sp>
        <p:nvSpPr>
          <p:cNvPr name="TextBox 24" id="24"/>
          <p:cNvSpPr txBox="true"/>
          <p:nvPr/>
        </p:nvSpPr>
        <p:spPr>
          <a:xfrm rot="0">
            <a:off x="3045697" y="5855958"/>
            <a:ext cx="3204526" cy="615062"/>
          </a:xfrm>
          <a:prstGeom prst="rect">
            <a:avLst/>
          </a:prstGeom>
        </p:spPr>
        <p:txBody>
          <a:bodyPr anchor="t" rtlCol="false" tIns="0" lIns="0" bIns="0" rIns="0">
            <a:spAutoFit/>
          </a:bodyPr>
          <a:lstStyle/>
          <a:p>
            <a:pPr algn="ctr">
              <a:lnSpc>
                <a:spcPts val="2545"/>
              </a:lnSpc>
            </a:pPr>
            <a:r>
              <a:rPr lang="en-US" sz="1844" spc="38">
                <a:solidFill>
                  <a:srgbClr val="231F20"/>
                </a:solidFill>
                <a:latin typeface="DM Sans Bold"/>
                <a:ea typeface="DM Sans Bold"/>
                <a:cs typeface="DM Sans Bold"/>
                <a:sym typeface="DM Sans Bold"/>
              </a:rPr>
              <a:t>Preprocessing and Preparing Your Data</a:t>
            </a:r>
          </a:p>
        </p:txBody>
      </p:sp>
      <p:sp>
        <p:nvSpPr>
          <p:cNvPr name="TextBox 25" id="25"/>
          <p:cNvSpPr txBox="true"/>
          <p:nvPr/>
        </p:nvSpPr>
        <p:spPr>
          <a:xfrm rot="0">
            <a:off x="6276985" y="5820144"/>
            <a:ext cx="3426492" cy="615062"/>
          </a:xfrm>
          <a:prstGeom prst="rect">
            <a:avLst/>
          </a:prstGeom>
        </p:spPr>
        <p:txBody>
          <a:bodyPr anchor="t" rtlCol="false" tIns="0" lIns="0" bIns="0" rIns="0">
            <a:spAutoFit/>
          </a:bodyPr>
          <a:lstStyle/>
          <a:p>
            <a:pPr algn="ctr">
              <a:lnSpc>
                <a:spcPts val="2545"/>
              </a:lnSpc>
            </a:pPr>
            <a:r>
              <a:rPr lang="en-US" sz="1844" spc="18">
                <a:solidFill>
                  <a:srgbClr val="231F20"/>
                </a:solidFill>
                <a:latin typeface="DM Sans Bold"/>
                <a:ea typeface="DM Sans Bold"/>
                <a:cs typeface="DM Sans Bold"/>
                <a:sym typeface="DM Sans Bold"/>
              </a:rPr>
              <a:t>Selecting the Right Machine Learning Model</a:t>
            </a:r>
          </a:p>
        </p:txBody>
      </p:sp>
      <p:sp>
        <p:nvSpPr>
          <p:cNvPr name="TextBox 26" id="26"/>
          <p:cNvSpPr txBox="true"/>
          <p:nvPr/>
        </p:nvSpPr>
        <p:spPr>
          <a:xfrm rot="0">
            <a:off x="9594855" y="5784330"/>
            <a:ext cx="3204526" cy="615062"/>
          </a:xfrm>
          <a:prstGeom prst="rect">
            <a:avLst/>
          </a:prstGeom>
        </p:spPr>
        <p:txBody>
          <a:bodyPr anchor="t" rtlCol="false" tIns="0" lIns="0" bIns="0" rIns="0">
            <a:spAutoFit/>
          </a:bodyPr>
          <a:lstStyle/>
          <a:p>
            <a:pPr algn="ctr">
              <a:lnSpc>
                <a:spcPts val="2545"/>
              </a:lnSpc>
            </a:pPr>
            <a:r>
              <a:rPr lang="en-US" sz="1844" spc="29">
                <a:solidFill>
                  <a:srgbClr val="231F20"/>
                </a:solidFill>
                <a:latin typeface="DM Sans Bold"/>
                <a:ea typeface="DM Sans Bold"/>
                <a:cs typeface="DM Sans Bold"/>
                <a:sym typeface="DM Sans Bold"/>
              </a:rPr>
              <a:t>Training Your Machine Learning Model</a:t>
            </a:r>
          </a:p>
        </p:txBody>
      </p:sp>
      <p:sp>
        <p:nvSpPr>
          <p:cNvPr name="Freeform 27" id="27"/>
          <p:cNvSpPr/>
          <p:nvPr/>
        </p:nvSpPr>
        <p:spPr>
          <a:xfrm flipH="false" flipV="false" rot="0">
            <a:off x="12799381" y="2248667"/>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13562613" y="5240576"/>
            <a:ext cx="501082" cy="50108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1" id="31"/>
          <p:cNvSpPr txBox="true"/>
          <p:nvPr/>
        </p:nvSpPr>
        <p:spPr>
          <a:xfrm rot="0">
            <a:off x="9758062" y="2377299"/>
            <a:ext cx="2027545" cy="688172"/>
          </a:xfrm>
          <a:prstGeom prst="rect">
            <a:avLst/>
          </a:prstGeom>
        </p:spPr>
        <p:txBody>
          <a:bodyPr anchor="t" rtlCol="false" tIns="0" lIns="0" bIns="0" rIns="0">
            <a:spAutoFit/>
          </a:bodyPr>
          <a:lstStyle/>
          <a:p>
            <a:pPr algn="ctr" marL="0" indent="0" lvl="1">
              <a:lnSpc>
                <a:spcPts val="5553"/>
              </a:lnSpc>
              <a:spcBef>
                <a:spcPct val="0"/>
              </a:spcBef>
            </a:pPr>
            <a:r>
              <a:rPr lang="en-US" sz="4024" spc="394" strike="noStrike" u="none">
                <a:solidFill>
                  <a:srgbClr val="FFFBFB"/>
                </a:solidFill>
                <a:latin typeface="DM Sans Bold"/>
                <a:ea typeface="DM Sans Bold"/>
                <a:cs typeface="DM Sans Bold"/>
                <a:sym typeface="DM Sans Bold"/>
              </a:rPr>
              <a:t>04</a:t>
            </a:r>
          </a:p>
        </p:txBody>
      </p:sp>
      <p:sp>
        <p:nvSpPr>
          <p:cNvPr name="TextBox 32" id="32"/>
          <p:cNvSpPr txBox="true"/>
          <p:nvPr/>
        </p:nvSpPr>
        <p:spPr>
          <a:xfrm rot="0">
            <a:off x="12799381" y="2377299"/>
            <a:ext cx="2027545" cy="688172"/>
          </a:xfrm>
          <a:prstGeom prst="rect">
            <a:avLst/>
          </a:prstGeom>
        </p:spPr>
        <p:txBody>
          <a:bodyPr anchor="t" rtlCol="false" tIns="0" lIns="0" bIns="0" rIns="0">
            <a:spAutoFit/>
          </a:bodyPr>
          <a:lstStyle/>
          <a:p>
            <a:pPr algn="ctr" marL="0" indent="0" lvl="1">
              <a:lnSpc>
                <a:spcPts val="5553"/>
              </a:lnSpc>
              <a:spcBef>
                <a:spcPct val="0"/>
              </a:spcBef>
            </a:pPr>
            <a:r>
              <a:rPr lang="en-US" sz="4024" spc="394" strike="noStrike" u="none">
                <a:solidFill>
                  <a:srgbClr val="FFFBFB"/>
                </a:solidFill>
                <a:latin typeface="DM Sans Bold"/>
                <a:ea typeface="DM Sans Bold"/>
                <a:cs typeface="DM Sans Bold"/>
                <a:sym typeface="DM Sans Bold"/>
              </a:rPr>
              <a:t>05</a:t>
            </a:r>
          </a:p>
        </p:txBody>
      </p:sp>
      <p:sp>
        <p:nvSpPr>
          <p:cNvPr name="TextBox 33" id="33"/>
          <p:cNvSpPr txBox="true"/>
          <p:nvPr/>
        </p:nvSpPr>
        <p:spPr>
          <a:xfrm rot="0">
            <a:off x="12461431" y="5784330"/>
            <a:ext cx="3204526" cy="615062"/>
          </a:xfrm>
          <a:prstGeom prst="rect">
            <a:avLst/>
          </a:prstGeom>
        </p:spPr>
        <p:txBody>
          <a:bodyPr anchor="t" rtlCol="false" tIns="0" lIns="0" bIns="0" rIns="0">
            <a:spAutoFit/>
          </a:bodyPr>
          <a:lstStyle/>
          <a:p>
            <a:pPr algn="ctr">
              <a:lnSpc>
                <a:spcPts val="2545"/>
              </a:lnSpc>
            </a:pPr>
            <a:r>
              <a:rPr lang="en-US" sz="1844" spc="38">
                <a:solidFill>
                  <a:srgbClr val="231F20"/>
                </a:solidFill>
                <a:latin typeface="DM Sans Bold"/>
                <a:ea typeface="DM Sans Bold"/>
                <a:cs typeface="DM Sans Bold"/>
                <a:sym typeface="DM Sans Bold"/>
              </a:rPr>
              <a:t>Evaluating Model Performance</a:t>
            </a:r>
          </a:p>
        </p:txBody>
      </p:sp>
      <p:sp>
        <p:nvSpPr>
          <p:cNvPr name="TextBox 34" id="34"/>
          <p:cNvSpPr txBox="true"/>
          <p:nvPr/>
        </p:nvSpPr>
        <p:spPr>
          <a:xfrm rot="0">
            <a:off x="1028700" y="46030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MACHINE LEARNING MODEL BUILDING STEPS</a:t>
            </a:r>
          </a:p>
        </p:txBody>
      </p:sp>
      <p:sp>
        <p:nvSpPr>
          <p:cNvPr name="Freeform 35" id="35"/>
          <p:cNvSpPr/>
          <p:nvPr/>
        </p:nvSpPr>
        <p:spPr>
          <a:xfrm flipH="false" flipV="false" rot="0">
            <a:off x="15482295" y="2248667"/>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6" id="36"/>
          <p:cNvGrpSpPr/>
          <p:nvPr/>
        </p:nvGrpSpPr>
        <p:grpSpPr>
          <a:xfrm rot="0">
            <a:off x="16245527" y="5240576"/>
            <a:ext cx="501082" cy="50108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334"/>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15482295" y="2377299"/>
            <a:ext cx="2027545" cy="688172"/>
          </a:xfrm>
          <a:prstGeom prst="rect">
            <a:avLst/>
          </a:prstGeom>
        </p:spPr>
        <p:txBody>
          <a:bodyPr anchor="t" rtlCol="false" tIns="0" lIns="0" bIns="0" rIns="0">
            <a:spAutoFit/>
          </a:bodyPr>
          <a:lstStyle/>
          <a:p>
            <a:pPr algn="ctr" marL="0" indent="0" lvl="1">
              <a:lnSpc>
                <a:spcPts val="5553"/>
              </a:lnSpc>
              <a:spcBef>
                <a:spcPct val="0"/>
              </a:spcBef>
            </a:pPr>
            <a:r>
              <a:rPr lang="en-US" sz="4024" spc="394">
                <a:solidFill>
                  <a:srgbClr val="FFFBFB"/>
                </a:solidFill>
                <a:latin typeface="DM Sans Bold"/>
                <a:ea typeface="DM Sans Bold"/>
                <a:cs typeface="DM Sans Bold"/>
                <a:sym typeface="DM Sans Bold"/>
              </a:rPr>
              <a:t>06</a:t>
            </a:r>
          </a:p>
        </p:txBody>
      </p:sp>
      <p:sp>
        <p:nvSpPr>
          <p:cNvPr name="TextBox 40" id="40"/>
          <p:cNvSpPr txBox="true"/>
          <p:nvPr/>
        </p:nvSpPr>
        <p:spPr>
          <a:xfrm rot="0">
            <a:off x="15144346" y="5784330"/>
            <a:ext cx="3204526" cy="615062"/>
          </a:xfrm>
          <a:prstGeom prst="rect">
            <a:avLst/>
          </a:prstGeom>
        </p:spPr>
        <p:txBody>
          <a:bodyPr anchor="t" rtlCol="false" tIns="0" lIns="0" bIns="0" rIns="0">
            <a:spAutoFit/>
          </a:bodyPr>
          <a:lstStyle/>
          <a:p>
            <a:pPr algn="ctr">
              <a:lnSpc>
                <a:spcPts val="2545"/>
              </a:lnSpc>
            </a:pPr>
            <a:r>
              <a:rPr lang="en-US" sz="1844" spc="38">
                <a:solidFill>
                  <a:srgbClr val="231F20"/>
                </a:solidFill>
                <a:latin typeface="DM Sans Bold"/>
                <a:ea typeface="DM Sans Bold"/>
                <a:cs typeface="DM Sans Bold"/>
                <a:sym typeface="DM Sans Bold"/>
              </a:rPr>
              <a:t>Tuning &amp; Optimizing Your Model</a:t>
            </a:r>
          </a:p>
        </p:txBody>
      </p:sp>
      <p:sp>
        <p:nvSpPr>
          <p:cNvPr name="Freeform 41" id="41"/>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143500"/>
            <a:ext cx="9144000" cy="3020274"/>
          </a:xfrm>
          <a:custGeom>
            <a:avLst/>
            <a:gdLst/>
            <a:ahLst/>
            <a:cxnLst/>
            <a:rect r="r" b="b" t="t" l="l"/>
            <a:pathLst>
              <a:path h="3020274" w="9144000">
                <a:moveTo>
                  <a:pt x="0" y="0"/>
                </a:moveTo>
                <a:lnTo>
                  <a:pt x="9144000" y="0"/>
                </a:lnTo>
                <a:lnTo>
                  <a:pt x="9144000" y="3020274"/>
                </a:lnTo>
                <a:lnTo>
                  <a:pt x="0" y="3020274"/>
                </a:lnTo>
                <a:lnTo>
                  <a:pt x="0" y="0"/>
                </a:lnTo>
                <a:close/>
              </a:path>
            </a:pathLst>
          </a:custGeom>
          <a:blipFill>
            <a:blip r:embed="rId2"/>
            <a:stretch>
              <a:fillRect l="0" t="0" r="-709" b="0"/>
            </a:stretch>
          </a:blipFill>
        </p:spPr>
      </p:sp>
      <p:sp>
        <p:nvSpPr>
          <p:cNvPr name="Freeform 3" id="3"/>
          <p:cNvSpPr/>
          <p:nvPr/>
        </p:nvSpPr>
        <p:spPr>
          <a:xfrm flipH="false" flipV="false" rot="0">
            <a:off x="9208875" y="5140321"/>
            <a:ext cx="9079125" cy="1683546"/>
          </a:xfrm>
          <a:custGeom>
            <a:avLst/>
            <a:gdLst/>
            <a:ahLst/>
            <a:cxnLst/>
            <a:rect r="r" b="b" t="t" l="l"/>
            <a:pathLst>
              <a:path h="1683546" w="9079125">
                <a:moveTo>
                  <a:pt x="0" y="0"/>
                </a:moveTo>
                <a:lnTo>
                  <a:pt x="9079125" y="0"/>
                </a:lnTo>
                <a:lnTo>
                  <a:pt x="9079125" y="1683546"/>
                </a:lnTo>
                <a:lnTo>
                  <a:pt x="0" y="1683546"/>
                </a:lnTo>
                <a:lnTo>
                  <a:pt x="0" y="0"/>
                </a:lnTo>
                <a:close/>
              </a:path>
            </a:pathLst>
          </a:custGeom>
          <a:blipFill>
            <a:blip r:embed="rId3"/>
            <a:stretch>
              <a:fillRect l="0" t="0" r="0" b="0"/>
            </a:stretch>
          </a:blipFill>
        </p:spPr>
      </p:sp>
      <p:sp>
        <p:nvSpPr>
          <p:cNvPr name="TextBox 4" id="4"/>
          <p:cNvSpPr txBox="true"/>
          <p:nvPr/>
        </p:nvSpPr>
        <p:spPr>
          <a:xfrm rot="0">
            <a:off x="1028700" y="46030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DETAILS ABOUT DATASET</a:t>
            </a:r>
          </a:p>
        </p:txBody>
      </p:sp>
      <p:sp>
        <p:nvSpPr>
          <p:cNvPr name="TextBox 5" id="5"/>
          <p:cNvSpPr txBox="true"/>
          <p:nvPr/>
        </p:nvSpPr>
        <p:spPr>
          <a:xfrm rot="0">
            <a:off x="362337" y="2158484"/>
            <a:ext cx="17345672" cy="1726233"/>
          </a:xfrm>
          <a:prstGeom prst="rect">
            <a:avLst/>
          </a:prstGeom>
        </p:spPr>
        <p:txBody>
          <a:bodyPr anchor="t" rtlCol="false" tIns="0" lIns="0" bIns="0" rIns="0">
            <a:spAutoFit/>
          </a:bodyPr>
          <a:lstStyle/>
          <a:p>
            <a:pPr algn="l" marL="698815" indent="-349407" lvl="1">
              <a:lnSpc>
                <a:spcPts val="4466"/>
              </a:lnSpc>
              <a:buFont typeface="Arial"/>
              <a:buChar char="•"/>
            </a:pPr>
            <a:r>
              <a:rPr lang="en-US" sz="3236" spc="67">
                <a:solidFill>
                  <a:srgbClr val="231F20"/>
                </a:solidFill>
                <a:latin typeface="Calibri (MS)"/>
                <a:ea typeface="Calibri (MS)"/>
                <a:cs typeface="Calibri (MS)"/>
                <a:sym typeface="Calibri (MS)"/>
              </a:rPr>
              <a:t>Data Set contains </a:t>
            </a:r>
            <a:r>
              <a:rPr lang="en-US" sz="3236" spc="67">
                <a:solidFill>
                  <a:srgbClr val="231F20"/>
                </a:solidFill>
                <a:latin typeface="Calibri (MS) Bold"/>
                <a:ea typeface="Calibri (MS) Bold"/>
                <a:cs typeface="Calibri (MS) Bold"/>
                <a:sym typeface="Calibri (MS) Bold"/>
              </a:rPr>
              <a:t>58592 rows</a:t>
            </a:r>
            <a:r>
              <a:rPr lang="en-US" sz="3236" spc="67">
                <a:solidFill>
                  <a:srgbClr val="231F20"/>
                </a:solidFill>
                <a:latin typeface="Calibri (MS)"/>
                <a:ea typeface="Calibri (MS)"/>
                <a:cs typeface="Calibri (MS)"/>
                <a:sym typeface="Calibri (MS)"/>
              </a:rPr>
              <a:t> &amp;  </a:t>
            </a:r>
            <a:r>
              <a:rPr lang="en-US" sz="3236" spc="67">
                <a:solidFill>
                  <a:srgbClr val="231F20"/>
                </a:solidFill>
                <a:latin typeface="Calibri (MS) Bold"/>
                <a:ea typeface="Calibri (MS) Bold"/>
                <a:cs typeface="Calibri (MS) Bold"/>
                <a:sym typeface="Calibri (MS) Bold"/>
              </a:rPr>
              <a:t>44 columns</a:t>
            </a:r>
            <a:r>
              <a:rPr lang="en-US" sz="3236" spc="67">
                <a:solidFill>
                  <a:srgbClr val="231F20"/>
                </a:solidFill>
                <a:latin typeface="Calibri (MS)"/>
                <a:ea typeface="Calibri (MS)"/>
                <a:cs typeface="Calibri (MS)"/>
                <a:sym typeface="Calibri (MS)"/>
              </a:rPr>
              <a:t>. Out of which data types float - 4, int - 12, object - 28</a:t>
            </a:r>
          </a:p>
          <a:p>
            <a:pPr algn="l">
              <a:lnSpc>
                <a:spcPts val="4466"/>
              </a:lnSpc>
            </a:pPr>
          </a:p>
        </p:txBody>
      </p:sp>
      <p:sp>
        <p:nvSpPr>
          <p:cNvPr name="TextBox 6" id="6"/>
          <p:cNvSpPr txBox="true"/>
          <p:nvPr/>
        </p:nvSpPr>
        <p:spPr>
          <a:xfrm rot="0">
            <a:off x="1768930" y="4212967"/>
            <a:ext cx="5443513" cy="670179"/>
          </a:xfrm>
          <a:prstGeom prst="rect">
            <a:avLst/>
          </a:prstGeom>
        </p:spPr>
        <p:txBody>
          <a:bodyPr anchor="t" rtlCol="false" tIns="0" lIns="0" bIns="0" rIns="0">
            <a:spAutoFit/>
          </a:bodyPr>
          <a:lstStyle/>
          <a:p>
            <a:pPr algn="ctr">
              <a:lnSpc>
                <a:spcPts val="4968"/>
              </a:lnSpc>
            </a:pPr>
            <a:r>
              <a:rPr lang="en-US" sz="3600" spc="75">
                <a:solidFill>
                  <a:srgbClr val="000000"/>
                </a:solidFill>
                <a:latin typeface="Calibri (MS) Bold"/>
                <a:ea typeface="Calibri (MS) Bold"/>
                <a:cs typeface="Calibri (MS) Bold"/>
                <a:sym typeface="Calibri (MS) Bold"/>
              </a:rPr>
              <a:t>CATEGORICAL COLUMNS </a:t>
            </a:r>
          </a:p>
        </p:txBody>
      </p:sp>
      <p:sp>
        <p:nvSpPr>
          <p:cNvPr name="TextBox 7" id="7"/>
          <p:cNvSpPr txBox="true"/>
          <p:nvPr/>
        </p:nvSpPr>
        <p:spPr>
          <a:xfrm rot="0">
            <a:off x="10864739" y="4212967"/>
            <a:ext cx="5443513" cy="670179"/>
          </a:xfrm>
          <a:prstGeom prst="rect">
            <a:avLst/>
          </a:prstGeom>
        </p:spPr>
        <p:txBody>
          <a:bodyPr anchor="t" rtlCol="false" tIns="0" lIns="0" bIns="0" rIns="0">
            <a:spAutoFit/>
          </a:bodyPr>
          <a:lstStyle/>
          <a:p>
            <a:pPr algn="ctr">
              <a:lnSpc>
                <a:spcPts val="4968"/>
              </a:lnSpc>
            </a:pPr>
            <a:r>
              <a:rPr lang="en-US" sz="3600" spc="75">
                <a:solidFill>
                  <a:srgbClr val="231F20"/>
                </a:solidFill>
                <a:latin typeface="Calibri (MS) Bold"/>
                <a:ea typeface="Calibri (MS) Bold"/>
                <a:cs typeface="Calibri (MS) Bold"/>
                <a:sym typeface="Calibri (MS) Bold"/>
              </a:rPr>
              <a:t>NUMERICAL COLUMNS </a:t>
            </a:r>
          </a:p>
        </p:txBody>
      </p:sp>
      <p:sp>
        <p:nvSpPr>
          <p:cNvPr name="TextBox 8" id="8"/>
          <p:cNvSpPr txBox="true"/>
          <p:nvPr/>
        </p:nvSpPr>
        <p:spPr>
          <a:xfrm rot="0">
            <a:off x="509295" y="8242173"/>
            <a:ext cx="16360351" cy="593597"/>
          </a:xfrm>
          <a:prstGeom prst="rect">
            <a:avLst/>
          </a:prstGeom>
        </p:spPr>
        <p:txBody>
          <a:bodyPr anchor="t" rtlCol="false" tIns="0" lIns="0" bIns="0" rIns="0">
            <a:spAutoFit/>
          </a:bodyPr>
          <a:lstStyle/>
          <a:p>
            <a:pPr algn="l" marL="690885" indent="-345443" lvl="1">
              <a:lnSpc>
                <a:spcPts val="4416"/>
              </a:lnSpc>
              <a:buFont typeface="Arial"/>
              <a:buChar char="•"/>
            </a:pPr>
            <a:r>
              <a:rPr lang="en-US" sz="3200" spc="67">
                <a:solidFill>
                  <a:srgbClr val="231F20"/>
                </a:solidFill>
                <a:latin typeface="Calibri (MS)"/>
                <a:ea typeface="Calibri (MS)"/>
                <a:cs typeface="Calibri (MS)"/>
                <a:sym typeface="Calibri (MS)"/>
              </a:rPr>
              <a:t>Dependent feature : is_claim</a:t>
            </a:r>
          </a:p>
        </p:txBody>
      </p:sp>
      <p:sp>
        <p:nvSpPr>
          <p:cNvPr name="Freeform 9" id="9"/>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1716" y="1404938"/>
            <a:ext cx="14524568" cy="8491000"/>
          </a:xfrm>
          <a:custGeom>
            <a:avLst/>
            <a:gdLst/>
            <a:ahLst/>
            <a:cxnLst/>
            <a:rect r="r" b="b" t="t" l="l"/>
            <a:pathLst>
              <a:path h="8491000" w="14524568">
                <a:moveTo>
                  <a:pt x="0" y="0"/>
                </a:moveTo>
                <a:lnTo>
                  <a:pt x="14524568" y="0"/>
                </a:lnTo>
                <a:lnTo>
                  <a:pt x="14524568" y="8490999"/>
                </a:lnTo>
                <a:lnTo>
                  <a:pt x="0" y="8490999"/>
                </a:lnTo>
                <a:lnTo>
                  <a:pt x="0" y="0"/>
                </a:lnTo>
                <a:close/>
              </a:path>
            </a:pathLst>
          </a:custGeom>
          <a:blipFill>
            <a:blip r:embed="rId2"/>
            <a:stretch>
              <a:fillRect l="0" t="-371" r="0" b="-371"/>
            </a:stretch>
          </a:blipFill>
        </p:spPr>
      </p:sp>
      <p:sp>
        <p:nvSpPr>
          <p:cNvPr name="TextBox 3" id="3"/>
          <p:cNvSpPr txBox="true"/>
          <p:nvPr/>
        </p:nvSpPr>
        <p:spPr>
          <a:xfrm rot="0">
            <a:off x="898949" y="461962"/>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 COUNTS OF UNIQUE VALUES IN EACH COLUMN</a:t>
            </a:r>
          </a:p>
        </p:txBody>
      </p:sp>
      <p:sp>
        <p:nvSpPr>
          <p:cNvPr name="Freeform 4" id="4"/>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5776788" cy="6512838"/>
          </a:xfrm>
          <a:custGeom>
            <a:avLst/>
            <a:gdLst/>
            <a:ahLst/>
            <a:cxnLst/>
            <a:rect r="r" b="b" t="t" l="l"/>
            <a:pathLst>
              <a:path h="6512838" w="15776788">
                <a:moveTo>
                  <a:pt x="0" y="0"/>
                </a:moveTo>
                <a:lnTo>
                  <a:pt x="15776788" y="0"/>
                </a:lnTo>
                <a:lnTo>
                  <a:pt x="15776788" y="6512838"/>
                </a:lnTo>
                <a:lnTo>
                  <a:pt x="0" y="6512838"/>
                </a:lnTo>
                <a:lnTo>
                  <a:pt x="0" y="0"/>
                </a:lnTo>
                <a:close/>
              </a:path>
            </a:pathLst>
          </a:custGeom>
          <a:blipFill>
            <a:blip r:embed="rId2"/>
            <a:stretch>
              <a:fillRect l="0" t="0" r="0" b="0"/>
            </a:stretch>
          </a:blipFill>
        </p:spPr>
      </p:sp>
      <p:sp>
        <p:nvSpPr>
          <p:cNvPr name="TextBox 3" id="3"/>
          <p:cNvSpPr txBox="true"/>
          <p:nvPr/>
        </p:nvSpPr>
        <p:spPr>
          <a:xfrm rot="0">
            <a:off x="772986" y="85725"/>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ANALYSIS OF EACH FEATURE</a:t>
            </a:r>
          </a:p>
        </p:txBody>
      </p:sp>
      <p:sp>
        <p:nvSpPr>
          <p:cNvPr name="TextBox 4" id="4"/>
          <p:cNvSpPr txBox="true"/>
          <p:nvPr/>
        </p:nvSpPr>
        <p:spPr>
          <a:xfrm rot="0">
            <a:off x="148611" y="7557227"/>
            <a:ext cx="16360351" cy="2751581"/>
          </a:xfrm>
          <a:prstGeom prst="rect">
            <a:avLst/>
          </a:prstGeom>
        </p:spPr>
        <p:txBody>
          <a:bodyPr anchor="t" rtlCol="false" tIns="0" lIns="0" bIns="0" rIns="0">
            <a:spAutoFit/>
          </a:bodyPr>
          <a:lstStyle/>
          <a:p>
            <a:pPr algn="l">
              <a:lnSpc>
                <a:spcPts val="4140"/>
              </a:lnSpc>
            </a:pPr>
            <a:r>
              <a:rPr lang="en-US" sz="3000" spc="63">
                <a:solidFill>
                  <a:srgbClr val="231F20"/>
                </a:solidFill>
                <a:latin typeface="Calibri (MS) Bold"/>
                <a:ea typeface="Calibri (MS) Bold"/>
                <a:cs typeface="Calibri (MS) Bold"/>
                <a:sym typeface="Calibri (MS) Bold"/>
              </a:rPr>
              <a:t>OBSERVATIONS:</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Most people like almost 7000 have had their policy active for 0.1 years</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Majority of the people opt for insurance immediately when they purchase the car</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Most of the age of policy holders age is between 0.3 and 0.5</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Most of the people PREFERRED make-1 cars followed by make-3 &amp; least preferred are 2,4,5</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Most of the people opt for 2 airbags (40k) followed by 6 airbags(17k) and least with 1 airbag (1200)</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All the cars are having cylinders either 3 or 4</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998" y="902736"/>
            <a:ext cx="16360351" cy="6592134"/>
          </a:xfrm>
          <a:custGeom>
            <a:avLst/>
            <a:gdLst/>
            <a:ahLst/>
            <a:cxnLst/>
            <a:rect r="r" b="b" t="t" l="l"/>
            <a:pathLst>
              <a:path h="6592134" w="16360351">
                <a:moveTo>
                  <a:pt x="0" y="0"/>
                </a:moveTo>
                <a:lnTo>
                  <a:pt x="16360351" y="0"/>
                </a:lnTo>
                <a:lnTo>
                  <a:pt x="16360351" y="6592135"/>
                </a:lnTo>
                <a:lnTo>
                  <a:pt x="0" y="6592135"/>
                </a:lnTo>
                <a:lnTo>
                  <a:pt x="0" y="0"/>
                </a:lnTo>
                <a:close/>
              </a:path>
            </a:pathLst>
          </a:custGeom>
          <a:blipFill>
            <a:blip r:embed="rId2"/>
            <a:stretch>
              <a:fillRect l="0" t="0" r="0" b="0"/>
            </a:stretch>
          </a:blipFill>
        </p:spPr>
      </p:sp>
      <p:sp>
        <p:nvSpPr>
          <p:cNvPr name="TextBox 3" id="3"/>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ANALYSIS OF EACH FEATURE</a:t>
            </a:r>
          </a:p>
        </p:txBody>
      </p:sp>
      <p:sp>
        <p:nvSpPr>
          <p:cNvPr name="TextBox 4" id="4"/>
          <p:cNvSpPr txBox="true"/>
          <p:nvPr/>
        </p:nvSpPr>
        <p:spPr>
          <a:xfrm rot="0">
            <a:off x="148611" y="7954519"/>
            <a:ext cx="16360351" cy="1303781"/>
          </a:xfrm>
          <a:prstGeom prst="rect">
            <a:avLst/>
          </a:prstGeom>
        </p:spPr>
        <p:txBody>
          <a:bodyPr anchor="t" rtlCol="false" tIns="0" lIns="0" bIns="0" rIns="0">
            <a:spAutoFit/>
          </a:bodyPr>
          <a:lstStyle/>
          <a:p>
            <a:pPr algn="l">
              <a:lnSpc>
                <a:spcPts val="4140"/>
              </a:lnSpc>
            </a:pPr>
            <a:r>
              <a:rPr lang="en-US" sz="3000" spc="63">
                <a:solidFill>
                  <a:srgbClr val="231F20"/>
                </a:solidFill>
                <a:latin typeface="Calibri (MS) Bold"/>
                <a:ea typeface="Calibri (MS) Bold"/>
                <a:cs typeface="Calibri (MS) Bold"/>
                <a:sym typeface="Calibri (MS) Bold"/>
              </a:rPr>
              <a:t>OBSERVATIONS:</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Almost all the cars are having 5-6 gears in the gearbox</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Most cars have ncap_rating as 2 followed by 0 and very few cars gave 4 (&amp; above) as rating</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8983" y="1028700"/>
            <a:ext cx="9966909" cy="6229318"/>
          </a:xfrm>
          <a:custGeom>
            <a:avLst/>
            <a:gdLst/>
            <a:ahLst/>
            <a:cxnLst/>
            <a:rect r="r" b="b" t="t" l="l"/>
            <a:pathLst>
              <a:path h="6229318" w="9966909">
                <a:moveTo>
                  <a:pt x="0" y="0"/>
                </a:moveTo>
                <a:lnTo>
                  <a:pt x="9966909" y="0"/>
                </a:lnTo>
                <a:lnTo>
                  <a:pt x="9966909" y="6229318"/>
                </a:lnTo>
                <a:lnTo>
                  <a:pt x="0" y="6229318"/>
                </a:lnTo>
                <a:lnTo>
                  <a:pt x="0" y="0"/>
                </a:lnTo>
                <a:close/>
              </a:path>
            </a:pathLst>
          </a:custGeom>
          <a:blipFill>
            <a:blip r:embed="rId2"/>
            <a:stretch>
              <a:fillRect l="0" t="0" r="0" b="0"/>
            </a:stretch>
          </a:blipFill>
        </p:spPr>
      </p:sp>
      <p:sp>
        <p:nvSpPr>
          <p:cNvPr name="TextBox 3" id="3"/>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ANALYSIS OF DEPENDENT FEATURE</a:t>
            </a:r>
          </a:p>
        </p:txBody>
      </p:sp>
      <p:sp>
        <p:nvSpPr>
          <p:cNvPr name="TextBox 4" id="4"/>
          <p:cNvSpPr txBox="true"/>
          <p:nvPr/>
        </p:nvSpPr>
        <p:spPr>
          <a:xfrm rot="0">
            <a:off x="148611" y="7954519"/>
            <a:ext cx="16360351" cy="941831"/>
          </a:xfrm>
          <a:prstGeom prst="rect">
            <a:avLst/>
          </a:prstGeom>
        </p:spPr>
        <p:txBody>
          <a:bodyPr anchor="t" rtlCol="false" tIns="0" lIns="0" bIns="0" rIns="0">
            <a:spAutoFit/>
          </a:bodyPr>
          <a:lstStyle/>
          <a:p>
            <a:pPr algn="l">
              <a:lnSpc>
                <a:spcPts val="4140"/>
              </a:lnSpc>
            </a:pPr>
            <a:r>
              <a:rPr lang="en-US" sz="3000" spc="63">
                <a:solidFill>
                  <a:srgbClr val="231F20"/>
                </a:solidFill>
                <a:latin typeface="Calibri (MS) Bold"/>
                <a:ea typeface="Calibri (MS) Bold"/>
                <a:cs typeface="Calibri (MS) Bold"/>
                <a:sym typeface="Calibri (MS) Bold"/>
              </a:rPr>
              <a:t>OBSERVATIONS:</a:t>
            </a:r>
          </a:p>
          <a:p>
            <a:pPr algn="l" marL="453401" indent="-226701" lvl="1">
              <a:lnSpc>
                <a:spcPts val="2898"/>
              </a:lnSpc>
              <a:buFont typeface="Arial"/>
              <a:buChar char="•"/>
            </a:pPr>
            <a:r>
              <a:rPr lang="en-US" sz="2100" spc="44">
                <a:solidFill>
                  <a:srgbClr val="231F20"/>
                </a:solidFill>
                <a:latin typeface="Calibri (MS) Bold"/>
                <a:ea typeface="Calibri (MS) Bold"/>
                <a:cs typeface="Calibri (MS) Bold"/>
                <a:sym typeface="Calibri (MS) Bold"/>
              </a:rPr>
              <a:t>IT'S HIGHLY IMBALANCED DATA. WE SHOULD DO IMBALANCE TREATMENT</a:t>
            </a:r>
          </a:p>
        </p:txBody>
      </p:sp>
      <p:sp>
        <p:nvSpPr>
          <p:cNvPr name="Freeform 5" id="5"/>
          <p:cNvSpPr/>
          <p:nvPr/>
        </p:nvSpPr>
        <p:spPr>
          <a:xfrm flipH="false" flipV="false" rot="0">
            <a:off x="17259300" y="9258300"/>
            <a:ext cx="969795" cy="984948"/>
          </a:xfrm>
          <a:custGeom>
            <a:avLst/>
            <a:gdLst/>
            <a:ahLst/>
            <a:cxnLst/>
            <a:rect r="r" b="b" t="t" l="l"/>
            <a:pathLst>
              <a:path h="984948" w="969795">
                <a:moveTo>
                  <a:pt x="0" y="0"/>
                </a:moveTo>
                <a:lnTo>
                  <a:pt x="969795" y="0"/>
                </a:lnTo>
                <a:lnTo>
                  <a:pt x="969795" y="984948"/>
                </a:lnTo>
                <a:lnTo>
                  <a:pt x="0" y="98494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146" y="902736"/>
            <a:ext cx="13661160" cy="4565961"/>
          </a:xfrm>
          <a:custGeom>
            <a:avLst/>
            <a:gdLst/>
            <a:ahLst/>
            <a:cxnLst/>
            <a:rect r="r" b="b" t="t" l="l"/>
            <a:pathLst>
              <a:path h="4565961" w="13661160">
                <a:moveTo>
                  <a:pt x="0" y="0"/>
                </a:moveTo>
                <a:lnTo>
                  <a:pt x="13661161" y="0"/>
                </a:lnTo>
                <a:lnTo>
                  <a:pt x="13661161" y="4565962"/>
                </a:lnTo>
                <a:lnTo>
                  <a:pt x="0" y="4565962"/>
                </a:lnTo>
                <a:lnTo>
                  <a:pt x="0" y="0"/>
                </a:lnTo>
                <a:close/>
              </a:path>
            </a:pathLst>
          </a:custGeom>
          <a:blipFill>
            <a:blip r:embed="rId2"/>
            <a:stretch>
              <a:fillRect l="0" t="0" r="0" b="0"/>
            </a:stretch>
          </a:blipFill>
        </p:spPr>
      </p:sp>
      <p:sp>
        <p:nvSpPr>
          <p:cNvPr name="Freeform 3" id="3"/>
          <p:cNvSpPr/>
          <p:nvPr/>
        </p:nvSpPr>
        <p:spPr>
          <a:xfrm flipH="false" flipV="false" rot="0">
            <a:off x="4258752" y="5535412"/>
            <a:ext cx="14029248" cy="4751588"/>
          </a:xfrm>
          <a:custGeom>
            <a:avLst/>
            <a:gdLst/>
            <a:ahLst/>
            <a:cxnLst/>
            <a:rect r="r" b="b" t="t" l="l"/>
            <a:pathLst>
              <a:path h="4751588" w="14029248">
                <a:moveTo>
                  <a:pt x="0" y="0"/>
                </a:moveTo>
                <a:lnTo>
                  <a:pt x="14029248" y="0"/>
                </a:lnTo>
                <a:lnTo>
                  <a:pt x="14029248" y="4751588"/>
                </a:lnTo>
                <a:lnTo>
                  <a:pt x="0" y="4751588"/>
                </a:lnTo>
                <a:lnTo>
                  <a:pt x="0" y="0"/>
                </a:lnTo>
                <a:close/>
              </a:path>
            </a:pathLst>
          </a:custGeom>
          <a:blipFill>
            <a:blip r:embed="rId3"/>
            <a:stretch>
              <a:fillRect l="-215" t="-3092" r="-215" b="0"/>
            </a:stretch>
          </a:blipFill>
        </p:spPr>
      </p:sp>
      <p:sp>
        <p:nvSpPr>
          <p:cNvPr name="TextBox 4" id="4"/>
          <p:cNvSpPr txBox="true"/>
          <p:nvPr/>
        </p:nvSpPr>
        <p:spPr>
          <a:xfrm rot="0">
            <a:off x="730998" y="-40239"/>
            <a:ext cx="16360351" cy="942975"/>
          </a:xfrm>
          <a:prstGeom prst="rect">
            <a:avLst/>
          </a:prstGeom>
        </p:spPr>
        <p:txBody>
          <a:bodyPr anchor="t" rtlCol="false" tIns="0" lIns="0" bIns="0" rIns="0">
            <a:spAutoFit/>
          </a:bodyPr>
          <a:lstStyle/>
          <a:p>
            <a:pPr algn="ctr">
              <a:lnSpc>
                <a:spcPts val="6899"/>
              </a:lnSpc>
            </a:pPr>
            <a:r>
              <a:rPr lang="en-US" sz="4999" spc="104">
                <a:solidFill>
                  <a:srgbClr val="231F20"/>
                </a:solidFill>
                <a:latin typeface="Calibri (MS) Bold"/>
                <a:ea typeface="Calibri (MS) Bold"/>
                <a:cs typeface="Calibri (MS) Bold"/>
                <a:sym typeface="Calibri (MS) Bold"/>
              </a:rPr>
              <a:t>BIVARIATE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DAGK0Qir6XM</dc:identifier>
  <dcterms:modified xsi:type="dcterms:W3CDTF">2011-08-01T06:04:30Z</dcterms:modified>
  <cp:revision>1</cp:revision>
  <dc:title>Predictive Modeling For Car Insurance Claim</dc:title>
</cp:coreProperties>
</file>